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Bricolage Grotesque Light"/>
      <p:regular r:id="rId29"/>
      <p:bold r:id="rId30"/>
    </p:embeddedFont>
    <p:embeddedFont>
      <p:font typeface="Bricolage Grotesque SemiBold"/>
      <p:regular r:id="rId31"/>
      <p:bold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Bricolage Grotesque ExtraBold"/>
      <p:bold r:id="rId37"/>
    </p:embeddedFont>
    <p:embeddedFont>
      <p:font typeface="Bricolage Grotesque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ricolageGrotesque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ricolageGrotesqueSemiBold-regular.fntdata"/><Relationship Id="rId30" Type="http://schemas.openxmlformats.org/officeDocument/2006/relationships/font" Target="fonts/BricolageGrotesqueLigh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BricolageGrotesqueSemiBold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BricolageGrotesque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BricolageGrotesque-bold.fntdata"/><Relationship Id="rId16" Type="http://schemas.openxmlformats.org/officeDocument/2006/relationships/slide" Target="slides/slide10.xml"/><Relationship Id="rId38" Type="http://schemas.openxmlformats.org/officeDocument/2006/relationships/font" Target="fonts/BricolageGrotesq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3ba93a7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3e3ba93a78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3ba93a7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3e3ba93a78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9a11c0ed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f9a11c0ed9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992ecb9c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4992ecb9cd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992ecb9c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4992ecb9cd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992ecb9cd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4992ecb9cd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992ecb9c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4992ecb9cd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ea731ac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4ea731acc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992ecb9cd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4992ecb9cd_1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992ecb9c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4992ecb9cd_1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992ecb9cd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4992ecb9cd_1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7e88e9c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f17e88e9cc_1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e3ba93a7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3e3ba93a78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79d6da8f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479d6da8fa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992ecb9c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992ecb9c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992ecb9c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4992ecb9cd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992ecb9c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4992ecb9cd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jpg"/><Relationship Id="rId6" Type="http://schemas.openxmlformats.org/officeDocument/2006/relationships/hyperlink" Target="https://cloud.google.com/bigquery/docs" TargetMode="External"/><Relationship Id="rId7" Type="http://schemas.openxmlformats.org/officeDocument/2006/relationships/hyperlink" Target="https://datahubproject.io/doc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12.jp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Advanced Excel for Data Analysis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1111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7293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Essential Tools for Data Analysis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PRACTICES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44" name="Google Shape;244;p34"/>
          <p:cNvSpPr txBox="1"/>
          <p:nvPr/>
        </p:nvSpPr>
        <p:spPr>
          <a:xfrm>
            <a:off x="1155000" y="1182175"/>
            <a:ext cx="79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Count total number of orders sold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Draw a chart showing the total number of orders sold by each Customer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5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50" name="Google Shape;250;p35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1" name="Google Shape;251;p35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5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5"/>
          <p:cNvSpPr txBox="1"/>
          <p:nvPr/>
        </p:nvSpPr>
        <p:spPr>
          <a:xfrm>
            <a:off x="172250" y="2062375"/>
            <a:ext cx="59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WHAT-IF ANALYSIS</a:t>
            </a:r>
            <a:endParaRPr sz="3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300" y="304800"/>
            <a:ext cx="4405799" cy="43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/>
        </p:nvSpPr>
        <p:spPr>
          <a:xfrm>
            <a:off x="533400" y="5080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Cinema Ticket Sales Profit Analysis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25" y="1452201"/>
            <a:ext cx="6930276" cy="2621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64" name="Google Shape;264;p36"/>
          <p:cNvCxnSpPr/>
          <p:nvPr/>
        </p:nvCxnSpPr>
        <p:spPr>
          <a:xfrm flipH="1">
            <a:off x="6284350" y="1514025"/>
            <a:ext cx="1565700" cy="622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6"/>
          <p:cNvSpPr txBox="1"/>
          <p:nvPr/>
        </p:nvSpPr>
        <p:spPr>
          <a:xfrm>
            <a:off x="7892150" y="1197175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60%?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7926875" y="1713225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70%?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7940850" y="2219250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if 80%?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8" name="Google Shape;268;p36"/>
          <p:cNvCxnSpPr>
            <a:stCxn id="266" idx="1"/>
          </p:cNvCxnSpPr>
          <p:nvPr/>
        </p:nvCxnSpPr>
        <p:spPr>
          <a:xfrm flipH="1">
            <a:off x="6335975" y="1913325"/>
            <a:ext cx="1590900" cy="399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6"/>
          <p:cNvCxnSpPr>
            <a:stCxn id="267" idx="1"/>
          </p:cNvCxnSpPr>
          <p:nvPr/>
        </p:nvCxnSpPr>
        <p:spPr>
          <a:xfrm flipH="1">
            <a:off x="6315150" y="2419350"/>
            <a:ext cx="1625700" cy="7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609600" y="431805"/>
            <a:ext cx="71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Cinema Ticket Sales Profit Analysis</a:t>
            </a:r>
            <a:endParaRPr b="1" sz="3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Scenario Summary</a:t>
            </a:r>
            <a:endParaRPr b="1" sz="2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50" y="3288675"/>
            <a:ext cx="7804949" cy="1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1184225"/>
            <a:ext cx="7162798" cy="16962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9" name="Google Shape;279;p37" title="right-arro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165125" y="2975772"/>
            <a:ext cx="3129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/>
        </p:nvSpPr>
        <p:spPr>
          <a:xfrm>
            <a:off x="609600" y="4318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Solver for Optimization</a:t>
            </a:r>
            <a:endParaRPr b="1" sz="2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800" y="1179275"/>
            <a:ext cx="4909149" cy="320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8"/>
          <p:cNvSpPr txBox="1"/>
          <p:nvPr/>
        </p:nvSpPr>
        <p:spPr>
          <a:xfrm>
            <a:off x="3443750" y="4434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Cost minimization problem</a:t>
            </a:r>
            <a:endParaRPr i="1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609600" y="4318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Solver for Optimization</a:t>
            </a:r>
            <a:endParaRPr b="1" sz="2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52" y="1002500"/>
            <a:ext cx="3572501" cy="390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3696625" y="1078700"/>
            <a:ext cx="422100" cy="422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846200" y="1700675"/>
            <a:ext cx="3272400" cy="50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3120350" y="2579750"/>
            <a:ext cx="1019100" cy="18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350" y="2117350"/>
            <a:ext cx="414230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 title="right-arro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213" y="2610038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650" y="3912675"/>
            <a:ext cx="4370675" cy="65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39" title="right-arro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37188" y="3510313"/>
            <a:ext cx="407575" cy="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5965025" y="4584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Linear Programming</a:t>
            </a:r>
            <a:endParaRPr i="1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/>
        </p:nvSpPr>
        <p:spPr>
          <a:xfrm>
            <a:off x="609600" y="4318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Solver for Optimization</a:t>
            </a:r>
            <a:endParaRPr b="1" sz="2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4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050" y="1514236"/>
            <a:ext cx="6838950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/>
        </p:nvSpPr>
        <p:spPr>
          <a:xfrm>
            <a:off x="609600" y="431805"/>
            <a:ext cx="716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Solver for Optimization</a:t>
            </a:r>
            <a:endParaRPr b="1" sz="3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Case Study - </a:t>
            </a:r>
            <a:r>
              <a:rPr b="1" lang="en" sz="1800">
                <a:solidFill>
                  <a:schemeClr val="dk1"/>
                </a:solidFill>
              </a:rPr>
              <a:t>Optimize Production to Maximize Profit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4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20" name="Google Shape;320;p41"/>
          <p:cNvSpPr txBox="1"/>
          <p:nvPr/>
        </p:nvSpPr>
        <p:spPr>
          <a:xfrm>
            <a:off x="609600" y="1093475"/>
            <a:ext cx="4948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Imagine you run a factory that produces two products: A and B.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Each unit of </a:t>
            </a:r>
            <a:r>
              <a:rPr b="1" lang="en" sz="1100">
                <a:solidFill>
                  <a:schemeClr val="dk1"/>
                </a:solidFill>
              </a:rPr>
              <a:t>Product A</a:t>
            </a:r>
            <a:r>
              <a:rPr lang="en" sz="1100">
                <a:solidFill>
                  <a:schemeClr val="dk1"/>
                </a:solidFill>
              </a:rPr>
              <a:t> gives a profit of </a:t>
            </a:r>
            <a:r>
              <a:rPr b="1" lang="en" sz="1100">
                <a:solidFill>
                  <a:schemeClr val="dk1"/>
                </a:solidFill>
              </a:rPr>
              <a:t>$20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Each unit of </a:t>
            </a:r>
            <a:r>
              <a:rPr b="1" lang="en" sz="1100">
                <a:solidFill>
                  <a:schemeClr val="dk1"/>
                </a:solidFill>
              </a:rPr>
              <a:t>Product B</a:t>
            </a:r>
            <a:r>
              <a:rPr lang="en" sz="1100">
                <a:solidFill>
                  <a:schemeClr val="dk1"/>
                </a:solidFill>
              </a:rPr>
              <a:t> gives a profit of </a:t>
            </a:r>
            <a:r>
              <a:rPr b="1" lang="en" sz="1100">
                <a:solidFill>
                  <a:schemeClr val="dk1"/>
                </a:solidFill>
              </a:rPr>
              <a:t>$30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Product A requires: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2 hours of labor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3 units of raw material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Product B requires: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4 hours of labor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2 units of raw materia</a:t>
            </a:r>
            <a:r>
              <a:rPr b="1" lang="en" sz="1100">
                <a:solidFill>
                  <a:schemeClr val="dk1"/>
                </a:solidFill>
              </a:rPr>
              <a:t>l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You have: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100 hours of labor available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120 units of raw material available</a:t>
            </a:r>
            <a:br>
              <a:rPr b="1" lang="en" sz="1100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5772925" y="23269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Question:</a:t>
            </a:r>
            <a:r>
              <a:rPr lang="en">
                <a:solidFill>
                  <a:schemeClr val="dk1"/>
                </a:solidFill>
              </a:rPr>
              <a:t> How many units of A and B should you produce to </a:t>
            </a:r>
            <a:r>
              <a:rPr b="1" lang="en">
                <a:solidFill>
                  <a:schemeClr val="dk1"/>
                </a:solidFill>
              </a:rPr>
              <a:t>maximize profit</a:t>
            </a:r>
            <a:r>
              <a:rPr lang="en">
                <a:solidFill>
                  <a:schemeClr val="dk1"/>
                </a:solidFill>
              </a:rPr>
              <a:t>, without exceeding the available resources?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p41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625" y="2644763"/>
            <a:ext cx="407575" cy="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/>
          <p:nvPr/>
        </p:nvSpPr>
        <p:spPr>
          <a:xfrm>
            <a:off x="5012300" y="1227275"/>
            <a:ext cx="93300" cy="374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2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329" name="Google Shape;329;p42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0" name="Google Shape;330;p42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42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2"/>
          <p:cNvSpPr txBox="1"/>
          <p:nvPr/>
        </p:nvSpPr>
        <p:spPr>
          <a:xfrm>
            <a:off x="172250" y="2062375"/>
            <a:ext cx="594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Data Transformation</a:t>
            </a:r>
            <a:endParaRPr sz="28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435" y="1328900"/>
            <a:ext cx="4367534" cy="2260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533400" y="5080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Transformation 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4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00" y="1018129"/>
            <a:ext cx="3728733" cy="39613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3" name="Google Shape;343;p43" title="right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313" y="2457638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1949" y="1991030"/>
            <a:ext cx="3606701" cy="1367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18" y="1914507"/>
            <a:ext cx="35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What-if Analysis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39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PowerPivot 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4399915" y="2951799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070718" y="2951799"/>
            <a:ext cx="35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Data Transformation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/>
        </p:nvSpPr>
        <p:spPr>
          <a:xfrm>
            <a:off x="304800" y="4890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Data Transformation 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50" name="Google Shape;350;p44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4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352" name="Google Shape;352;p44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13" y="2610038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293100"/>
            <a:ext cx="4023423" cy="3217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4" name="Google Shape;354;p44"/>
          <p:cNvSpPr/>
          <p:nvPr/>
        </p:nvSpPr>
        <p:spPr>
          <a:xfrm>
            <a:off x="2986550" y="4220575"/>
            <a:ext cx="1261800" cy="25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4743150" y="1789525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POWER QUERY EDITOR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313" y="2189725"/>
            <a:ext cx="2125434" cy="1824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2" name="Google Shape;362;p4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363" name="Google Shape;363;p4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4" name="Google Shape;364;p4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365" name="Google Shape;365;p45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366" name="Google Shape;366;p45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67" name="Google Shape;367;p45"/>
          <p:cNvSpPr txBox="1"/>
          <p:nvPr/>
        </p:nvSpPr>
        <p:spPr>
          <a:xfrm>
            <a:off x="3920964" y="2651378"/>
            <a:ext cx="45162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Clr>
                <a:srgbClr val="444CE7"/>
              </a:buClr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https://cloud.google.com/bigquery/docs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https://datahubproject.io/docs/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374" name="Google Shape;374;p46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375" name="Google Shape;375;p46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76" name="Google Shape;376;p46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46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6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46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46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46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46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9" name="Google Shape;389;p46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390" name="Google Shape;390;p46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6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46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393" name="Google Shape;393;p46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394" name="Google Shape;394;p46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5" name="Google Shape;395;p46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6" name="Google Shape;396;p46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8" name="Google Shape;398;p46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399" name="Google Shape;399;p46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0" name="Google Shape;400;p46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01" name="Google Shape;40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514350" y="5475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PowerPivot</a:t>
            </a:r>
            <a:endParaRPr sz="3000">
              <a:solidFill>
                <a:schemeClr val="lt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297527" y="1277100"/>
            <a:ext cx="432660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Power Pivot is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  <a:latin typeface="Open Sans"/>
                <a:ea typeface="Open Sans"/>
                <a:cs typeface="Open Sans"/>
                <a:sym typeface="Open Sans"/>
              </a:rPr>
              <a:t>a data modeling technology</a:t>
            </a: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 that lets you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  <a:latin typeface="Open Sans"/>
                <a:ea typeface="Open Sans"/>
                <a:cs typeface="Open Sans"/>
                <a:sym typeface="Open Sans"/>
              </a:rPr>
              <a:t>create data models, establish relationships, and create calculations</a:t>
            </a: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. With Power Pivot you can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  <a:latin typeface="Open Sans"/>
                <a:ea typeface="Open Sans"/>
                <a:cs typeface="Open Sans"/>
                <a:sym typeface="Open Sans"/>
              </a:rPr>
              <a:t>work with large data sets</a:t>
            </a: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, build extensive relationships, and create complex (or simple) calculations, all in a high-performance environment, and all within the familiar Excel experience.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306" y="102700"/>
            <a:ext cx="1008200" cy="10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533400" y="2032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Turn on Power Pivot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50" y="924399"/>
            <a:ext cx="3850398" cy="316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8" title="right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150" y="2302113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074" y="2172625"/>
            <a:ext cx="3172925" cy="66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6475" y="3487375"/>
            <a:ext cx="3598824" cy="1433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8" title="right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604350" y="2938287"/>
            <a:ext cx="407575" cy="4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304800" y="2794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Pivot Interface - </a:t>
            </a: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Get data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924400"/>
            <a:ext cx="5032401" cy="117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8" name="Google Shape;198;p29"/>
          <p:cNvSpPr/>
          <p:nvPr/>
        </p:nvSpPr>
        <p:spPr>
          <a:xfrm>
            <a:off x="1491975" y="1226800"/>
            <a:ext cx="422100" cy="422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0" y="2301950"/>
            <a:ext cx="5032402" cy="2634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152400" y="2794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Pivot - Relationship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850" y="803104"/>
            <a:ext cx="6491494" cy="4066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8" name="Google Shape;208;p30"/>
          <p:cNvSpPr/>
          <p:nvPr/>
        </p:nvSpPr>
        <p:spPr>
          <a:xfrm>
            <a:off x="6697675" y="960775"/>
            <a:ext cx="447300" cy="546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152400" y="2794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Pivot - Calculated Column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850" y="880525"/>
            <a:ext cx="6200350" cy="3447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" name="Google Shape;217;p31"/>
          <p:cNvSpPr/>
          <p:nvPr/>
        </p:nvSpPr>
        <p:spPr>
          <a:xfrm>
            <a:off x="6551032" y="1686146"/>
            <a:ext cx="1427400" cy="265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152400" y="877300"/>
            <a:ext cx="235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 </a:t>
            </a:r>
            <a:r>
              <a:rPr b="1" lang="en" sz="1100">
                <a:solidFill>
                  <a:schemeClr val="dk1"/>
                </a:solidFill>
              </a:rPr>
              <a:t>calculated column</a:t>
            </a:r>
            <a:r>
              <a:rPr lang="en" sz="1100">
                <a:solidFill>
                  <a:schemeClr val="dk1"/>
                </a:solidFill>
              </a:rPr>
              <a:t> is a new column added to a table in your data model using a DAX formula. It calculates a value </a:t>
            </a:r>
            <a:r>
              <a:rPr b="1" lang="en" sz="1100">
                <a:solidFill>
                  <a:schemeClr val="dk1"/>
                </a:solidFill>
              </a:rPr>
              <a:t>for each row</a:t>
            </a:r>
            <a:r>
              <a:rPr lang="en" sz="1100">
                <a:solidFill>
                  <a:schemeClr val="dk1"/>
                </a:solidFill>
              </a:rPr>
              <a:t> in the table.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/>
        </p:nvSpPr>
        <p:spPr>
          <a:xfrm>
            <a:off x="152400" y="2794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Pivot - Measure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8302"/>
            <a:ext cx="5364424" cy="154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4752"/>
            <a:ext cx="8839199" cy="3981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32"/>
          <p:cNvSpPr txBox="1"/>
          <p:nvPr/>
        </p:nvSpPr>
        <p:spPr>
          <a:xfrm>
            <a:off x="5734600" y="12583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</a:rPr>
              <a:t>measure</a:t>
            </a:r>
            <a:r>
              <a:rPr lang="en">
                <a:solidFill>
                  <a:schemeClr val="dk1"/>
                </a:solidFill>
              </a:rPr>
              <a:t> is a formula that performs calculations on data </a:t>
            </a:r>
            <a:r>
              <a:rPr b="1" lang="en">
                <a:solidFill>
                  <a:schemeClr val="dk1"/>
                </a:solidFill>
              </a:rPr>
              <a:t>aggregated across the whole table</a:t>
            </a:r>
            <a:r>
              <a:rPr lang="en">
                <a:solidFill>
                  <a:schemeClr val="dk1"/>
                </a:solidFill>
              </a:rPr>
              <a:t> or dataset. It returns a </a:t>
            </a:r>
            <a:r>
              <a:rPr b="1" lang="en">
                <a:solidFill>
                  <a:schemeClr val="dk1"/>
                </a:solidFill>
              </a:rPr>
              <a:t>single value</a:t>
            </a:r>
            <a:r>
              <a:rPr lang="en">
                <a:solidFill>
                  <a:schemeClr val="dk1"/>
                </a:solidFill>
              </a:rPr>
              <a:t> depending on the context of the filter, slicer, or pivot.</a:t>
            </a:r>
            <a:endParaRPr sz="17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152400" y="279405"/>
            <a:ext cx="716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Pivot </a:t>
            </a:r>
            <a:r>
              <a:rPr b="1" lang="en" sz="3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PivotTable</a:t>
            </a:r>
            <a:endParaRPr b="1" sz="3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801100"/>
            <a:ext cx="4305366" cy="382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